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media/image1.png" ContentType="image/png"/>
  <Override PartName="/ppt/media/image2.jpeg" ContentType="image/jpe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_rels/slideLayout31.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39.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presProps" Target="presProps.xml"/>
</Relationships>
</file>

<file path=ppt/media/image1.png>
</file>

<file path=ppt/media/image2.jpeg>
</file>

<file path=ppt/media/image3.png>
</file>

<file path=ppt/media/image4.png>
</file>

<file path=ppt/media/image5.png>
</file>

<file path=ppt/media/image6.png>
</file>

<file path=ppt/media/image7.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3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6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 Id="rId9" Type="http://schemas.openxmlformats.org/officeDocument/2006/relationships/slideLayout" Target="../slideLayouts/slideLayout29.xml"/><Relationship Id="rId10" Type="http://schemas.openxmlformats.org/officeDocument/2006/relationships/slideLayout" Target="../slideLayouts/slideLayout30.xml"/><Relationship Id="rId11" Type="http://schemas.openxmlformats.org/officeDocument/2006/relationships/slideLayout" Target="../slideLayouts/slideLayout31.xml"/><Relationship Id="rId12" Type="http://schemas.openxmlformats.org/officeDocument/2006/relationships/slideLayout" Target="../slideLayouts/slideLayout32.xml"/><Relationship Id="rId13" Type="http://schemas.openxmlformats.org/officeDocument/2006/relationships/slideLayout" Target="../slideLayouts/slideLayout33.xml"/><Relationship Id="rId14" Type="http://schemas.openxmlformats.org/officeDocument/2006/relationships/slideLayout" Target="../slideLayouts/slideLayout34.xml"/><Relationship Id="rId15" Type="http://schemas.openxmlformats.org/officeDocument/2006/relationships/slideLayout" Target="../slideLayouts/slideLayout35.xml"/><Relationship Id="rId16"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6.png"/><Relationship Id="rId3" Type="http://schemas.openxmlformats.org/officeDocument/2006/relationships/image" Target="../media/image3.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0" name="Google Shape;7;p214" descr="Diagram&#10;&#10;Description automatically generated"/>
          <p:cNvPicPr/>
          <p:nvPr/>
        </p:nvPicPr>
        <p:blipFill>
          <a:blip r:embed="rId2"/>
          <a:stretch/>
        </p:blipFill>
        <p:spPr>
          <a:xfrm>
            <a:off x="0" y="4320"/>
            <a:ext cx="9143640" cy="5134680"/>
          </a:xfrm>
          <a:prstGeom prst="rect">
            <a:avLst/>
          </a:prstGeom>
          <a:ln w="0">
            <a:noFill/>
          </a:ln>
        </p:spPr>
      </p:pic>
      <p:cxnSp>
        <p:nvCxnSpPr>
          <p:cNvPr id="1" name="Google Shape;8;p214"/>
          <p:cNvCxnSpPr/>
          <p:nvPr/>
        </p:nvCxnSpPr>
        <p:spPr>
          <a:xfrm>
            <a:off x="343800" y="3257280"/>
            <a:ext cx="527400" cy="360"/>
          </a:xfrm>
          <a:prstGeom prst="straightConnector1">
            <a:avLst/>
          </a:prstGeom>
          <a:ln w="28575">
            <a:solidFill>
              <a:srgbClr val="22366a"/>
            </a:solidFill>
            <a:round/>
          </a:ln>
        </p:spPr>
      </p:cxnSp>
      <p:sp>
        <p:nvSpPr>
          <p:cNvPr id="2" name="PlaceHolder 1"/>
          <p:cNvSpPr>
            <a:spLocks noGrp="1"/>
          </p:cNvSpPr>
          <p:nvPr>
            <p:ph type="body"/>
          </p:nvPr>
        </p:nvSpPr>
        <p:spPr>
          <a:xfrm>
            <a:off x="261360" y="2640960"/>
            <a:ext cx="3311280" cy="440280"/>
          </a:xfrm>
          <a:prstGeom prst="rect">
            <a:avLst/>
          </a:prstGeom>
          <a:noFill/>
          <a:ln w="0">
            <a:noFill/>
          </a:ln>
        </p:spPr>
        <p:txBody>
          <a:bodyPr anchor="t">
            <a:noAutofit/>
          </a:bodyPr>
          <a:p>
            <a:pPr marL="432000" indent="-324000">
              <a:spcBef>
                <a:spcPts val="1417"/>
              </a:spcBef>
              <a:buClr>
                <a:srgbClr val="000000"/>
              </a:buClr>
              <a:buSzPct val="45000"/>
              <a:buFont typeface="Wingdings" charset="2"/>
              <a:buChar char=""/>
            </a:pPr>
            <a:r>
              <a:rPr b="0" lang="en-IN" sz="2400" spc="-1" strike="noStrike">
                <a:solidFill>
                  <a:srgbClr val="000000"/>
                </a:solidFill>
                <a:latin typeface="Arial"/>
              </a:rPr>
              <a:t>Click to edit the outline text format</a:t>
            </a:r>
            <a:endParaRPr b="0" lang="en-IN" sz="2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400" spc="-1" strike="noStrike">
                <a:solidFill>
                  <a:srgbClr val="000000"/>
                </a:solidFill>
                <a:latin typeface="Arial"/>
              </a:rPr>
              <a:t>Second Outline Level</a:t>
            </a:r>
            <a:endParaRPr b="0" lang="en-IN" sz="2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400" spc="-1" strike="noStrike">
                <a:solidFill>
                  <a:srgbClr val="000000"/>
                </a:solidFill>
                <a:latin typeface="Arial"/>
              </a:rPr>
              <a:t>Fourth Outline Level</a:t>
            </a:r>
            <a:endParaRPr b="0" lang="en-IN" sz="2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400" spc="-1" strike="noStrike">
                <a:solidFill>
                  <a:srgbClr val="000000"/>
                </a:solidFill>
                <a:latin typeface="Arial"/>
              </a:rPr>
              <a:t>Fifth Outline Level</a:t>
            </a:r>
            <a:endParaRPr b="0" lang="en-IN" sz="2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400" spc="-1" strike="noStrike">
                <a:solidFill>
                  <a:srgbClr val="000000"/>
                </a:solidFill>
                <a:latin typeface="Arial"/>
              </a:rPr>
              <a:t>Sixth Outline Level</a:t>
            </a:r>
            <a:endParaRPr b="0" lang="en-IN" sz="2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400" spc="-1" strike="noStrike">
                <a:solidFill>
                  <a:srgbClr val="000000"/>
                </a:solidFill>
                <a:latin typeface="Arial"/>
              </a:rPr>
              <a:t>Seventh Outline Level</a:t>
            </a:r>
            <a:endParaRPr b="0" lang="en-IN" sz="2400" spc="-1" strike="noStrike">
              <a:solidFill>
                <a:srgbClr val="000000"/>
              </a:solidFill>
              <a:latin typeface="Arial"/>
            </a:endParaRPr>
          </a:p>
        </p:txBody>
      </p:sp>
      <p:sp>
        <p:nvSpPr>
          <p:cNvPr id="3"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2"/>
          <a:srcRect l="0" t="0" r="11112" b="0"/>
          <a:stretch/>
        </p:blipFill>
        <p:spPr>
          <a:xfrm flipH="1">
            <a:off x="360" y="0"/>
            <a:ext cx="9143640" cy="5142960"/>
          </a:xfrm>
          <a:prstGeom prst="rect">
            <a:avLst/>
          </a:prstGeom>
          <a:ln w="0">
            <a:noFill/>
          </a:ln>
        </p:spPr>
      </p:pic>
      <p:pic>
        <p:nvPicPr>
          <p:cNvPr id="41" name="Google Shape;12;p215" descr="Shape&#10;&#10;Description automatically generated with low confidence"/>
          <p:cNvPicPr/>
          <p:nvPr/>
        </p:nvPicPr>
        <p:blipFill>
          <a:blip r:embed="rId3"/>
          <a:stretch/>
        </p:blipFill>
        <p:spPr>
          <a:xfrm>
            <a:off x="0" y="0"/>
            <a:ext cx="9143640" cy="5147640"/>
          </a:xfrm>
          <a:prstGeom prst="rect">
            <a:avLst/>
          </a:prstGeom>
          <a:ln w="0">
            <a:noFill/>
          </a:ln>
        </p:spPr>
      </p:pic>
      <p:sp>
        <p:nvSpPr>
          <p:cNvPr id="42" name="Google Shape;13;p215"/>
          <p:cNvSpPr/>
          <p:nvPr/>
        </p:nvSpPr>
        <p:spPr>
          <a:xfrm>
            <a:off x="0" y="638280"/>
            <a:ext cx="4733640" cy="4030560"/>
          </a:xfrm>
          <a:prstGeom prst="rect">
            <a:avLst/>
          </a:prstGeom>
          <a:solidFill>
            <a:schemeClr val="dk2"/>
          </a:solidFill>
          <a:ln w="0">
            <a:noFill/>
          </a:ln>
        </p:spPr>
        <p:style>
          <a:lnRef idx="0"/>
          <a:fillRef idx="0"/>
          <a:effectRef idx="0"/>
          <a:fontRef idx="minor"/>
        </p:style>
      </p:sp>
      <p:sp>
        <p:nvSpPr>
          <p:cNvPr id="43" name="Google Shape;14;p215"/>
          <p:cNvSpPr/>
          <p:nvPr/>
        </p:nvSpPr>
        <p:spPr>
          <a:xfrm>
            <a:off x="0" y="820080"/>
            <a:ext cx="144360" cy="323280"/>
          </a:xfrm>
          <a:prstGeom prst="rect">
            <a:avLst/>
          </a:prstGeom>
          <a:solidFill>
            <a:schemeClr val="lt2"/>
          </a:solidFill>
          <a:ln w="0">
            <a:noFill/>
          </a:ln>
        </p:spPr>
        <p:style>
          <a:lnRef idx="0"/>
          <a:fillRef idx="0"/>
          <a:effectRef idx="0"/>
          <a:fontRef idx="minor"/>
        </p:style>
      </p:sp>
      <p:sp>
        <p:nvSpPr>
          <p:cNvPr id="44"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buNone/>
            </a:pPr>
            <a:r>
              <a:rPr b="0" lang="en-IN" sz="1700" spc="-1" strike="noStrike">
                <a:solidFill>
                  <a:srgbClr val="000000"/>
                </a:solidFill>
                <a:latin typeface="Arial"/>
              </a:rPr>
              <a:t>Click to edit the title text format</a:t>
            </a:r>
            <a:endParaRPr b="0" lang="en-IN" sz="1700" spc="-1" strike="noStrike">
              <a:solidFill>
                <a:srgbClr val="000000"/>
              </a:solidFill>
              <a:latin typeface="Arial"/>
            </a:endParaRPr>
          </a:p>
        </p:txBody>
      </p:sp>
      <p:sp>
        <p:nvSpPr>
          <p:cNvPr id="45" name="PlaceHolder 2"/>
          <p:cNvSpPr>
            <a:spLocks noGrp="1"/>
          </p:cNvSpPr>
          <p:nvPr>
            <p:ph type="body"/>
          </p:nvPr>
        </p:nvSpPr>
        <p:spPr>
          <a:xfrm>
            <a:off x="144720" y="1295640"/>
            <a:ext cx="4342680" cy="3036240"/>
          </a:xfrm>
          <a:prstGeom prst="rect">
            <a:avLst/>
          </a:prstGeom>
          <a:noFill/>
          <a:ln w="0">
            <a:noFill/>
          </a:ln>
        </p:spPr>
        <p:txBody>
          <a:bodyPr anchor="t">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82" name="Google Shape;18;p217" descr="A computer on a table&#10;&#10;Description automatically generated with medium confidence"/>
          <p:cNvPicPr/>
          <p:nvPr/>
        </p:nvPicPr>
        <p:blipFill>
          <a:blip r:embed="rId2"/>
          <a:srcRect l="0" t="8553" r="1750" b="8553"/>
          <a:stretch/>
        </p:blipFill>
        <p:spPr>
          <a:xfrm>
            <a:off x="0" y="0"/>
            <a:ext cx="9143640" cy="5143320"/>
          </a:xfrm>
          <a:prstGeom prst="rect">
            <a:avLst/>
          </a:prstGeom>
          <a:ln w="0">
            <a:noFill/>
          </a:ln>
        </p:spPr>
      </p:pic>
      <p:pic>
        <p:nvPicPr>
          <p:cNvPr id="83" name="Google Shape;19;p217" descr="Shape&#10;&#10;Description automatically generated with low confidence"/>
          <p:cNvPicPr/>
          <p:nvPr/>
        </p:nvPicPr>
        <p:blipFill>
          <a:blip r:embed="rId3"/>
          <a:stretch/>
        </p:blipFill>
        <p:spPr>
          <a:xfrm>
            <a:off x="0" y="0"/>
            <a:ext cx="9143640" cy="5142960"/>
          </a:xfrm>
          <a:prstGeom prst="rect">
            <a:avLst/>
          </a:prstGeom>
          <a:ln w="0">
            <a:noFill/>
          </a:ln>
        </p:spPr>
      </p:pic>
      <p:sp>
        <p:nvSpPr>
          <p:cNvPr id="84" name="Google Shape;20;p217"/>
          <p:cNvSpPr/>
          <p:nvPr/>
        </p:nvSpPr>
        <p:spPr>
          <a:xfrm>
            <a:off x="2240640" y="1407960"/>
            <a:ext cx="4811040" cy="76320"/>
          </a:xfrm>
          <a:prstGeom prst="rect">
            <a:avLst/>
          </a:prstGeom>
          <a:solidFill>
            <a:srgbClr val="f0c8ce"/>
          </a:solidFill>
          <a:ln w="0">
            <a:noFill/>
          </a:ln>
        </p:spPr>
        <p:style>
          <a:lnRef idx="0"/>
          <a:fillRef idx="0"/>
          <a:effectRef idx="0"/>
          <a:fontRef idx="minor"/>
        </p:style>
      </p:sp>
      <p:pic>
        <p:nvPicPr>
          <p:cNvPr id="85" name="Google Shape;21;p217" descr="Shape&#10;&#10;Description automatically generated with low confidence"/>
          <p:cNvPicPr/>
          <p:nvPr/>
        </p:nvPicPr>
        <p:blipFill>
          <a:blip r:embed="rId4"/>
          <a:stretch/>
        </p:blipFill>
        <p:spPr>
          <a:xfrm>
            <a:off x="2692800" y="1785240"/>
            <a:ext cx="1180800" cy="1180800"/>
          </a:xfrm>
          <a:prstGeom prst="rect">
            <a:avLst/>
          </a:prstGeom>
          <a:ln w="0">
            <a:noFill/>
          </a:ln>
        </p:spPr>
      </p:pic>
      <p:sp>
        <p:nvSpPr>
          <p:cNvPr id="86" name="Google Shape;22;p217"/>
          <p:cNvSpPr/>
          <p:nvPr/>
        </p:nvSpPr>
        <p:spPr>
          <a:xfrm>
            <a:off x="2233440" y="613440"/>
            <a:ext cx="4818240" cy="794160"/>
          </a:xfrm>
          <a:prstGeom prst="rect">
            <a:avLst/>
          </a:prstGeom>
          <a:solidFill>
            <a:schemeClr val="dk2"/>
          </a:solidFill>
          <a:ln w="0">
            <a:noFill/>
          </a:ln>
        </p:spPr>
        <p:style>
          <a:lnRef idx="0"/>
          <a:fillRef idx="0"/>
          <a:effectRef idx="0"/>
          <a:fontRef idx="minor"/>
        </p:style>
      </p:sp>
      <p:sp>
        <p:nvSpPr>
          <p:cNvPr id="87" name="PlaceHolder 1"/>
          <p:cNvSpPr>
            <a:spLocks noGrp="1"/>
          </p:cNvSpPr>
          <p:nvPr>
            <p:ph type="body"/>
          </p:nvPr>
        </p:nvSpPr>
        <p:spPr>
          <a:xfrm>
            <a:off x="2634120" y="802440"/>
            <a:ext cx="4016520" cy="448920"/>
          </a:xfrm>
          <a:prstGeom prst="rect">
            <a:avLst/>
          </a:prstGeom>
          <a:noFill/>
          <a:ln w="0">
            <a:noFill/>
          </a:ln>
        </p:spPr>
        <p:txBody>
          <a:bodyPr anchor="ctr">
            <a:normAutofit fontScale="15000"/>
          </a:bodyPr>
          <a:p>
            <a:pPr marL="432000" indent="-324000">
              <a:spcBef>
                <a:spcPts val="1417"/>
              </a:spcBef>
              <a:buClr>
                <a:srgbClr val="000000"/>
              </a:buClr>
              <a:buSzPct val="45000"/>
              <a:buFont typeface="Wingdings" charset="2"/>
              <a:buChar char=""/>
            </a:pPr>
            <a:r>
              <a:rPr b="0" lang="en-IN" sz="1800" spc="-1" strike="noStrike">
                <a:solidFill>
                  <a:srgbClr val="000000"/>
                </a:solidFill>
                <a:latin typeface="Arial"/>
              </a:rPr>
              <a:t>Click to edit the outline text format</a:t>
            </a:r>
            <a:endParaRPr b="0" lang="en-IN"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800" spc="-1" strike="noStrike">
                <a:solidFill>
                  <a:srgbClr val="000000"/>
                </a:solidFill>
                <a:latin typeface="Arial"/>
              </a:rPr>
              <a:t>Second Outline Level</a:t>
            </a:r>
            <a:endParaRPr b="0" lang="en-IN"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800" spc="-1" strike="noStrike">
                <a:solidFill>
                  <a:srgbClr val="000000"/>
                </a:solidFill>
                <a:latin typeface="Arial"/>
              </a:rPr>
              <a:t>Third Outline Level</a:t>
            </a:r>
            <a:endParaRPr b="0" lang="en-IN"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800" spc="-1" strike="noStrike">
                <a:solidFill>
                  <a:srgbClr val="000000"/>
                </a:solidFill>
                <a:latin typeface="Arial"/>
              </a:rPr>
              <a:t>Fourth Outline Level</a:t>
            </a:r>
            <a:endParaRPr b="0" lang="en-IN"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800" spc="-1" strike="noStrike">
                <a:solidFill>
                  <a:srgbClr val="000000"/>
                </a:solidFill>
                <a:latin typeface="Arial"/>
              </a:rPr>
              <a:t>Fifth Outline Level</a:t>
            </a:r>
            <a:endParaRPr b="0" lang="en-IN"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800" spc="-1" strike="noStrike">
                <a:solidFill>
                  <a:srgbClr val="000000"/>
                </a:solidFill>
                <a:latin typeface="Arial"/>
              </a:rPr>
              <a:t>Sixth Outline Level</a:t>
            </a:r>
            <a:endParaRPr b="0" lang="en-IN"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800" spc="-1" strike="noStrike">
                <a:solidFill>
                  <a:srgbClr val="000000"/>
                </a:solidFill>
                <a:latin typeface="Arial"/>
              </a:rPr>
              <a:t>Seventh Outline Level</a:t>
            </a:r>
            <a:endParaRPr b="0" lang="en-IN" sz="1800" spc="-1" strike="noStrike">
              <a:solidFill>
                <a:srgbClr val="000000"/>
              </a:solidFill>
              <a:latin typeface="Arial"/>
            </a:endParaRPr>
          </a:p>
        </p:txBody>
      </p:sp>
      <p:sp>
        <p:nvSpPr>
          <p:cNvPr id="88" name="PlaceHolder 2"/>
          <p:cNvSpPr>
            <a:spLocks noGrp="1"/>
          </p:cNvSpPr>
          <p:nvPr>
            <p:ph type="body"/>
          </p:nvPr>
        </p:nvSpPr>
        <p:spPr>
          <a:xfrm>
            <a:off x="4079520" y="1996920"/>
            <a:ext cx="2721960" cy="448920"/>
          </a:xfrm>
          <a:prstGeom prst="rect">
            <a:avLst/>
          </a:prstGeom>
          <a:noFill/>
          <a:ln w="0">
            <a:noFill/>
          </a:ln>
        </p:spPr>
        <p:txBody>
          <a:bodyPr anchor="ctr">
            <a:normAutofit fontScale="17000"/>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89" name="PlaceHolder 3"/>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26" name="Google Shape;26;p218" descr="Graphical user interface, application&#10;&#10;Description automatically generated"/>
          <p:cNvPicPr/>
          <p:nvPr/>
        </p:nvPicPr>
        <p:blipFill>
          <a:blip r:embed="rId2"/>
          <a:stretch/>
        </p:blipFill>
        <p:spPr>
          <a:xfrm>
            <a:off x="0" y="0"/>
            <a:ext cx="9143640" cy="5143320"/>
          </a:xfrm>
          <a:prstGeom prst="rect">
            <a:avLst/>
          </a:prstGeom>
          <a:ln w="0">
            <a:noFill/>
          </a:ln>
        </p:spPr>
      </p:pic>
      <p:pic>
        <p:nvPicPr>
          <p:cNvPr id="127" name="Google Shape;27;p218" descr="Shape&#10;&#10;Description automatically generated with low confidence"/>
          <p:cNvPicPr/>
          <p:nvPr/>
        </p:nvPicPr>
        <p:blipFill>
          <a:blip r:embed="rId3"/>
          <a:stretch/>
        </p:blipFill>
        <p:spPr>
          <a:xfrm>
            <a:off x="0" y="0"/>
            <a:ext cx="9143640" cy="5143320"/>
          </a:xfrm>
          <a:prstGeom prst="rect">
            <a:avLst/>
          </a:prstGeom>
          <a:ln w="0">
            <a:noFill/>
          </a:ln>
        </p:spPr>
      </p:pic>
      <p:sp>
        <p:nvSpPr>
          <p:cNvPr id="1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12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p:nvPr>
        </p:nvSpPr>
        <p:spPr>
          <a:xfrm>
            <a:off x="261360" y="1811880"/>
            <a:ext cx="3688920" cy="1269720"/>
          </a:xfrm>
          <a:prstGeom prst="rect">
            <a:avLst/>
          </a:prstGeom>
          <a:noFill/>
          <a:ln w="0">
            <a:noFill/>
          </a:ln>
        </p:spPr>
        <p:txBody>
          <a:bodyPr anchor="t">
            <a:noAutofit/>
          </a:bodyPr>
          <a:p>
            <a:pPr indent="0" algn="just">
              <a:lnSpc>
                <a:spcPct val="100000"/>
              </a:lnSpc>
              <a:buNone/>
              <a:tabLst>
                <a:tab algn="l" pos="0"/>
              </a:tabLst>
            </a:pPr>
            <a:r>
              <a:rPr b="0" lang="en-US" sz="2400" spc="-1" strike="noStrike">
                <a:solidFill>
                  <a:schemeClr val="dk2"/>
                </a:solidFill>
                <a:latin typeface="Public Sans"/>
                <a:ea typeface="Public Sans"/>
              </a:rPr>
              <a:t>Software Requirements Specification (SRS) for a TO-DO APPLICATION</a:t>
            </a:r>
            <a:endParaRPr b="0" lang="en-IN"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1" name="Google Shape;1896;g1f60fb8f081_0_126" descr=""/>
          <p:cNvPicPr/>
          <p:nvPr/>
        </p:nvPicPr>
        <p:blipFill>
          <a:blip r:embed="rId1"/>
          <a:stretch/>
        </p:blipFill>
        <p:spPr>
          <a:xfrm>
            <a:off x="0" y="0"/>
            <a:ext cx="9143640" cy="5143320"/>
          </a:xfrm>
          <a:prstGeom prst="rect">
            <a:avLst/>
          </a:prstGeom>
          <a:ln w="0">
            <a:noFill/>
          </a:ln>
        </p:spPr>
      </p:pic>
      <p:sp>
        <p:nvSpPr>
          <p:cNvPr id="192"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lnSpc>
                <a:spcPct val="100000"/>
              </a:lnSpc>
              <a:buNone/>
              <a:tabLst>
                <a:tab algn="l" pos="0"/>
              </a:tabLst>
            </a:pPr>
            <a:r>
              <a:rPr b="1" lang="en-US" sz="1700" spc="-1" strike="noStrike">
                <a:solidFill>
                  <a:schemeClr val="lt1"/>
                </a:solidFill>
                <a:latin typeface="Public Sans"/>
                <a:ea typeface="Public Sans"/>
              </a:rPr>
              <a:t>Conclusion :</a:t>
            </a:r>
            <a:endParaRPr b="0" lang="en-IN" sz="1700" spc="-1" strike="noStrike">
              <a:solidFill>
                <a:srgbClr val="000000"/>
              </a:solidFill>
              <a:latin typeface="Arial"/>
            </a:endParaRPr>
          </a:p>
        </p:txBody>
      </p:sp>
      <p:sp>
        <p:nvSpPr>
          <p:cNvPr id="193" name="PlaceHolder 2"/>
          <p:cNvSpPr>
            <a:spLocks noGrp="1"/>
          </p:cNvSpPr>
          <p:nvPr>
            <p:ph/>
          </p:nvPr>
        </p:nvSpPr>
        <p:spPr>
          <a:xfrm>
            <a:off x="144720" y="1295640"/>
            <a:ext cx="4548240" cy="3035880"/>
          </a:xfrm>
          <a:prstGeom prst="rect">
            <a:avLst/>
          </a:prstGeom>
          <a:noFill/>
          <a:ln w="0">
            <a:noFill/>
          </a:ln>
        </p:spPr>
        <p:txBody>
          <a:bodyPr anchor="t">
            <a:noAutofit/>
          </a:bodyPr>
          <a:p>
            <a:pPr indent="0" algn="just">
              <a:lnSpc>
                <a:spcPct val="100000"/>
              </a:lnSpc>
              <a:buNone/>
              <a:tabLst>
                <a:tab algn="l" pos="0"/>
              </a:tabLst>
            </a:pPr>
            <a:r>
              <a:rPr b="0" lang="en-US" sz="1300" spc="-1" strike="noStrike">
                <a:solidFill>
                  <a:schemeClr val="lt1"/>
                </a:solidFill>
                <a:latin typeface="Public Sans"/>
                <a:ea typeface="Public Sans"/>
              </a:rPr>
              <a:t>developing a ToDo app requires both front-end and back-end development. The front-end is responsible for creating the user interface and ensuring that it is user-friendly, visually appealing, and optimized for mobile devices. The back-end is responsible for creating the infrastructure that supports the app's functionality, such as database management, authentication, and push notifications.</a:t>
            </a: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p:nvPr>
        </p:nvSpPr>
        <p:spPr>
          <a:xfrm>
            <a:off x="2634120" y="802440"/>
            <a:ext cx="4016520" cy="448920"/>
          </a:xfrm>
          <a:prstGeom prst="rect">
            <a:avLst/>
          </a:prstGeom>
          <a:noFill/>
          <a:ln w="0">
            <a:noFill/>
          </a:ln>
        </p:spPr>
        <p:txBody>
          <a:bodyPr anchor="ctr">
            <a:normAutofit/>
          </a:bodyPr>
          <a:p>
            <a:pPr indent="0" algn="ctr">
              <a:lnSpc>
                <a:spcPct val="100000"/>
              </a:lnSpc>
              <a:buNone/>
              <a:tabLst>
                <a:tab algn="l" pos="0"/>
              </a:tabLst>
            </a:pPr>
            <a:r>
              <a:rPr b="1" i="1" lang="en-US" sz="1800" spc="-1" strike="noStrike">
                <a:solidFill>
                  <a:schemeClr val="lt1"/>
                </a:solidFill>
                <a:latin typeface="Public Sans"/>
                <a:ea typeface="Public Sans"/>
              </a:rPr>
              <a:t>github link</a:t>
            </a:r>
            <a:endParaRPr b="0" lang="en-IN" sz="1800" spc="-1" strike="noStrike">
              <a:solidFill>
                <a:srgbClr val="000000"/>
              </a:solidFill>
              <a:latin typeface="Arial"/>
            </a:endParaRPr>
          </a:p>
        </p:txBody>
      </p:sp>
      <p:sp>
        <p:nvSpPr>
          <p:cNvPr id="195" name="PlaceHolder 2"/>
          <p:cNvSpPr>
            <a:spLocks noGrp="1"/>
          </p:cNvSpPr>
          <p:nvPr>
            <p:ph/>
          </p:nvPr>
        </p:nvSpPr>
        <p:spPr>
          <a:xfrm>
            <a:off x="4079520" y="1996920"/>
            <a:ext cx="2721960" cy="448920"/>
          </a:xfrm>
          <a:prstGeom prst="rect">
            <a:avLst/>
          </a:prstGeom>
          <a:noFill/>
          <a:ln w="0">
            <a:noFill/>
          </a:ln>
        </p:spPr>
        <p:txBody>
          <a:bodyPr anchor="ctr">
            <a:normAutofit fontScale="83000"/>
          </a:bodyPr>
          <a:p>
            <a:pPr indent="0" algn="ctr">
              <a:lnSpc>
                <a:spcPct val="100000"/>
              </a:lnSpc>
              <a:buNone/>
              <a:tabLst>
                <a:tab algn="l" pos="0"/>
              </a:tabLst>
            </a:pPr>
            <a:r>
              <a:rPr b="1" i="1" lang="en-IN" sz="1400" spc="-1" strike="noStrike">
                <a:solidFill>
                  <a:schemeClr val="lt2"/>
                </a:solidFill>
                <a:latin typeface="Public Sans"/>
                <a:ea typeface="Public Sans"/>
              </a:rPr>
              <a:t>https://github.com/1Jainslin/nm/tree/main</a:t>
            </a:r>
            <a:endParaRPr b="0" lang="en-IN"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6" name="Google Shape;1909;p213" descr=""/>
          <p:cNvPicPr/>
          <p:nvPr/>
        </p:nvPicPr>
        <p:blipFill>
          <a:blip r:embed="rId1"/>
          <a:stretch/>
        </p:blipFill>
        <p:spPr>
          <a:xfrm>
            <a:off x="0" y="-9360"/>
            <a:ext cx="9143640" cy="514296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7" name="Google Shape;1840;g1f60fb8f081_0_36" descr=""/>
          <p:cNvPicPr/>
          <p:nvPr/>
        </p:nvPicPr>
        <p:blipFill>
          <a:blip r:embed="rId1"/>
          <a:stretch/>
        </p:blipFill>
        <p:spPr>
          <a:xfrm>
            <a:off x="0" y="0"/>
            <a:ext cx="9143640" cy="5143320"/>
          </a:xfrm>
          <a:prstGeom prst="rect">
            <a:avLst/>
          </a:prstGeom>
          <a:ln w="0">
            <a:noFill/>
          </a:ln>
        </p:spPr>
      </p:pic>
      <p:sp>
        <p:nvSpPr>
          <p:cNvPr id="168"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lnSpc>
                <a:spcPct val="100000"/>
              </a:lnSpc>
              <a:buNone/>
              <a:tabLst>
                <a:tab algn="l" pos="0"/>
              </a:tabLst>
            </a:pPr>
            <a:r>
              <a:rPr b="1" lang="en-US" sz="1700" spc="-1" strike="noStrike">
                <a:solidFill>
                  <a:schemeClr val="lt1"/>
                </a:solidFill>
                <a:latin typeface="Public Sans"/>
                <a:ea typeface="Public Sans"/>
              </a:rPr>
              <a:t>Introduction</a:t>
            </a:r>
            <a:endParaRPr b="0" lang="en-IN" sz="1700" spc="-1" strike="noStrike">
              <a:solidFill>
                <a:srgbClr val="000000"/>
              </a:solidFill>
              <a:latin typeface="Arial"/>
            </a:endParaRPr>
          </a:p>
        </p:txBody>
      </p:sp>
      <p:sp>
        <p:nvSpPr>
          <p:cNvPr id="169" name="PlaceHolder 2"/>
          <p:cNvSpPr>
            <a:spLocks noGrp="1"/>
          </p:cNvSpPr>
          <p:nvPr>
            <p:ph/>
          </p:nvPr>
        </p:nvSpPr>
        <p:spPr>
          <a:xfrm>
            <a:off x="144720" y="1295640"/>
            <a:ext cx="4548240" cy="3035880"/>
          </a:xfrm>
          <a:prstGeom prst="rect">
            <a:avLst/>
          </a:prstGeom>
          <a:noFill/>
          <a:ln w="0">
            <a:noFill/>
          </a:ln>
        </p:spPr>
        <p:txBody>
          <a:bodyPr anchor="t">
            <a:noAutofit/>
          </a:bodyPr>
          <a:p>
            <a:pPr indent="0">
              <a:lnSpc>
                <a:spcPct val="100000"/>
              </a:lnSpc>
              <a:buNone/>
              <a:tabLst>
                <a:tab algn="l" pos="0"/>
              </a:tabLst>
            </a:pPr>
            <a:r>
              <a:rPr b="0" lang="en-US" sz="1300" spc="-1" strike="noStrike">
                <a:solidFill>
                  <a:schemeClr val="lt1"/>
                </a:solidFill>
                <a:latin typeface="Public Sans"/>
                <a:ea typeface="Public Sans"/>
              </a:rPr>
              <a:t>	</a:t>
            </a:r>
            <a:r>
              <a:rPr b="0" lang="en-US" sz="1300" spc="-1" strike="noStrike">
                <a:solidFill>
                  <a:schemeClr val="lt1"/>
                </a:solidFill>
                <a:latin typeface="Public Sans"/>
                <a:ea typeface="Public Sans"/>
              </a:rPr>
              <a:t>The ToDo app is a mobile application designed to assist users in managing their tasks and time efficiently. The app runs on Android and iOS platforms, allowing users to create, edit, and view tasks from their mobile devices. With the ability to set reminders, sort and filter tasks, and share tasks with others, the app is intended to help users stay organized and productive. The following Software Requirements Specification (SRS) outlines the functional and non-functional requirements for the ToDo app, as well as its constraints, assumptions, and dependencies.</a:t>
            </a: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0" name="Google Shape;1847;g1f60fb8f081_0_51" descr=""/>
          <p:cNvPicPr/>
          <p:nvPr/>
        </p:nvPicPr>
        <p:blipFill>
          <a:blip r:embed="rId1"/>
          <a:stretch/>
        </p:blipFill>
        <p:spPr>
          <a:xfrm>
            <a:off x="0" y="0"/>
            <a:ext cx="9143640" cy="5143320"/>
          </a:xfrm>
          <a:prstGeom prst="rect">
            <a:avLst/>
          </a:prstGeom>
          <a:ln w="0">
            <a:noFill/>
          </a:ln>
        </p:spPr>
      </p:pic>
      <p:sp>
        <p:nvSpPr>
          <p:cNvPr id="171"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lnSpc>
                <a:spcPct val="100000"/>
              </a:lnSpc>
              <a:buNone/>
              <a:tabLst>
                <a:tab algn="l" pos="0"/>
              </a:tabLst>
            </a:pPr>
            <a:r>
              <a:rPr b="1" lang="en-US" sz="1700" spc="-1" strike="noStrike">
                <a:solidFill>
                  <a:schemeClr val="lt1"/>
                </a:solidFill>
                <a:latin typeface="Public Sans"/>
                <a:ea typeface="Public Sans"/>
              </a:rPr>
              <a:t>Overview :</a:t>
            </a:r>
            <a:endParaRPr b="0" lang="en-IN" sz="1700" spc="-1" strike="noStrike">
              <a:solidFill>
                <a:srgbClr val="000000"/>
              </a:solidFill>
              <a:latin typeface="Arial"/>
            </a:endParaRPr>
          </a:p>
        </p:txBody>
      </p:sp>
      <p:sp>
        <p:nvSpPr>
          <p:cNvPr id="172" name="PlaceHolder 2"/>
          <p:cNvSpPr>
            <a:spLocks noGrp="1"/>
          </p:cNvSpPr>
          <p:nvPr>
            <p:ph/>
          </p:nvPr>
        </p:nvSpPr>
        <p:spPr>
          <a:xfrm>
            <a:off x="144720" y="1295640"/>
            <a:ext cx="4548240" cy="3035880"/>
          </a:xfrm>
          <a:prstGeom prst="rect">
            <a:avLst/>
          </a:prstGeom>
          <a:noFill/>
          <a:ln w="0">
            <a:noFill/>
          </a:ln>
        </p:spPr>
        <p:txBody>
          <a:bodyPr anchor="t">
            <a:noAutofit/>
          </a:bodyPr>
          <a:p>
            <a:pPr indent="0" algn="just">
              <a:lnSpc>
                <a:spcPct val="100000"/>
              </a:lnSpc>
              <a:buNone/>
              <a:tabLst>
                <a:tab algn="l" pos="0"/>
              </a:tabLst>
            </a:pPr>
            <a:r>
              <a:rPr b="0" lang="en-US" sz="1300" spc="-1" strike="noStrike">
                <a:solidFill>
                  <a:schemeClr val="lt1"/>
                </a:solidFill>
                <a:latin typeface="Public Sans"/>
                <a:ea typeface="Public Sans"/>
              </a:rPr>
              <a:t>The ToDo app is a task management application designed to help users keep track of their tasks and manage their time effectively. The app also provides the ability to set reminders for tasks, which sends push notifications to users to remind them of their tasks before the due date.</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r>
              <a:rPr b="0" lang="en-US" sz="1300" spc="-1" strike="noStrike">
                <a:solidFill>
                  <a:schemeClr val="lt1"/>
                </a:solidFill>
                <a:latin typeface="Public Sans"/>
                <a:ea typeface="Public Sans"/>
              </a:rPr>
              <a:t>The app is built using React Native for cross-platform development and may use third-party libraries for features such as authentication, database management, push notifications, and email/messaging integration. The app is intended to be easy to use and intuitive, with a focus on usability and performance. User data is stored securely with encrypted data transmission, ensuring the privacy and security of user data.</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3" name="Google Shape;1854;g1f60fb8f081_0_59" descr=""/>
          <p:cNvPicPr/>
          <p:nvPr/>
        </p:nvPicPr>
        <p:blipFill>
          <a:blip r:embed="rId1"/>
          <a:stretch/>
        </p:blipFill>
        <p:spPr>
          <a:xfrm>
            <a:off x="0" y="0"/>
            <a:ext cx="9143640" cy="5143320"/>
          </a:xfrm>
          <a:prstGeom prst="rect">
            <a:avLst/>
          </a:prstGeom>
          <a:ln w="0">
            <a:noFill/>
          </a:ln>
        </p:spPr>
      </p:pic>
      <p:sp>
        <p:nvSpPr>
          <p:cNvPr id="174"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lnSpc>
                <a:spcPct val="100000"/>
              </a:lnSpc>
              <a:buNone/>
              <a:tabLst>
                <a:tab algn="l" pos="0"/>
              </a:tabLst>
            </a:pPr>
            <a:r>
              <a:rPr b="1" lang="en-US" sz="1700" spc="-1" strike="noStrike">
                <a:solidFill>
                  <a:schemeClr val="lt1"/>
                </a:solidFill>
                <a:latin typeface="Public Sans"/>
                <a:ea typeface="Public Sans"/>
              </a:rPr>
              <a:t>Goals &amp; Scope :</a:t>
            </a:r>
            <a:endParaRPr b="0" lang="en-IN" sz="1700" spc="-1" strike="noStrike">
              <a:solidFill>
                <a:srgbClr val="000000"/>
              </a:solidFill>
              <a:latin typeface="Arial"/>
            </a:endParaRPr>
          </a:p>
        </p:txBody>
      </p:sp>
      <p:sp>
        <p:nvSpPr>
          <p:cNvPr id="175" name="PlaceHolder 2"/>
          <p:cNvSpPr>
            <a:spLocks noGrp="1"/>
          </p:cNvSpPr>
          <p:nvPr>
            <p:ph/>
          </p:nvPr>
        </p:nvSpPr>
        <p:spPr>
          <a:xfrm>
            <a:off x="144720" y="1295640"/>
            <a:ext cx="4548240" cy="3035880"/>
          </a:xfrm>
          <a:prstGeom prst="rect">
            <a:avLst/>
          </a:prstGeom>
          <a:noFill/>
          <a:ln w="0">
            <a:noFill/>
          </a:ln>
        </p:spPr>
        <p:txBody>
          <a:bodyPr anchor="t">
            <a:noAutofit/>
          </a:bodyPr>
          <a:p>
            <a:pPr indent="0" algn="just">
              <a:lnSpc>
                <a:spcPct val="100000"/>
              </a:lnSpc>
              <a:buNone/>
              <a:tabLst>
                <a:tab algn="l" pos="0"/>
              </a:tabLst>
            </a:pPr>
            <a:r>
              <a:rPr b="0" lang="en-US" sz="1300" spc="-1" strike="noStrike">
                <a:solidFill>
                  <a:schemeClr val="lt1"/>
                </a:solidFill>
                <a:latin typeface="Public Sans"/>
                <a:ea typeface="Public Sans"/>
              </a:rPr>
              <a:t>The goal of the ToDo app is to provide users with a simple and effective way to manage their tasks and time. The app aims to help users stay organized and productive by allowing them to create, edit, and view tasks, set reminders, sort and filter tasks, and share tasks with others. The app is designed to be easy to use and intuitive, with a focus on usability and performance.</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r>
              <a:rPr b="0" lang="en-US" sz="1300" spc="-1" strike="noStrike">
                <a:solidFill>
                  <a:schemeClr val="lt1"/>
                </a:solidFill>
                <a:latin typeface="Public Sans"/>
                <a:ea typeface="Public Sans"/>
              </a:rPr>
              <a:t>The scope of the ToDo app is to provide basic task management functionality to users.Users can edit, delete, and view their tasks, as well as sort and filter tasks based on priority, due date, and status. The app also provides the ability to set reminders for tasks, which sends push notifications to users to remind them of their tasks before the due date.</a:t>
            </a: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6" name="Google Shape;1861;g1f60fb8f081_0_73" descr=""/>
          <p:cNvPicPr/>
          <p:nvPr/>
        </p:nvPicPr>
        <p:blipFill>
          <a:blip r:embed="rId1"/>
          <a:stretch/>
        </p:blipFill>
        <p:spPr>
          <a:xfrm>
            <a:off x="0" y="0"/>
            <a:ext cx="9143640" cy="5143320"/>
          </a:xfrm>
          <a:prstGeom prst="rect">
            <a:avLst/>
          </a:prstGeom>
          <a:ln w="0">
            <a:noFill/>
          </a:ln>
        </p:spPr>
      </p:pic>
      <p:sp>
        <p:nvSpPr>
          <p:cNvPr id="177"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lnSpc>
                <a:spcPct val="100000"/>
              </a:lnSpc>
              <a:buNone/>
              <a:tabLst>
                <a:tab algn="l" pos="0"/>
              </a:tabLst>
            </a:pPr>
            <a:r>
              <a:rPr b="1" lang="en-US" sz="1700" spc="-1" strike="noStrike">
                <a:solidFill>
                  <a:schemeClr val="lt1"/>
                </a:solidFill>
                <a:latin typeface="Public Sans"/>
                <a:ea typeface="Public Sans"/>
              </a:rPr>
              <a:t>Deliverable :</a:t>
            </a:r>
            <a:endParaRPr b="0" lang="en-IN" sz="1700" spc="-1" strike="noStrike">
              <a:solidFill>
                <a:srgbClr val="000000"/>
              </a:solidFill>
              <a:latin typeface="Arial"/>
            </a:endParaRPr>
          </a:p>
        </p:txBody>
      </p:sp>
      <p:sp>
        <p:nvSpPr>
          <p:cNvPr id="178" name="PlaceHolder 2"/>
          <p:cNvSpPr>
            <a:spLocks noGrp="1"/>
          </p:cNvSpPr>
          <p:nvPr>
            <p:ph/>
          </p:nvPr>
        </p:nvSpPr>
        <p:spPr>
          <a:xfrm>
            <a:off x="144720" y="1306440"/>
            <a:ext cx="4548240" cy="3035880"/>
          </a:xfrm>
          <a:prstGeom prst="rect">
            <a:avLst/>
          </a:prstGeom>
          <a:noFill/>
          <a:ln w="0">
            <a:noFill/>
          </a:ln>
        </p:spPr>
        <p:txBody>
          <a:bodyPr anchor="t">
            <a:noAutofit/>
          </a:bodyPr>
          <a:p>
            <a:pPr marL="457200" indent="-311040">
              <a:lnSpc>
                <a:spcPct val="100000"/>
              </a:lnSpc>
              <a:buClr>
                <a:srgbClr val="ffffff"/>
              </a:buClr>
              <a:buFont typeface="Noto Sans Symbols"/>
              <a:buChar char="▪"/>
            </a:pPr>
            <a:r>
              <a:rPr b="0" lang="en-US" sz="1300" spc="-1" strike="noStrike">
                <a:solidFill>
                  <a:schemeClr val="lt1"/>
                </a:solidFill>
                <a:latin typeface="Public Sans"/>
                <a:ea typeface="Public Sans"/>
              </a:rPr>
              <a:t>Functional and non-functional requirements specification (SRS) document</a:t>
            </a:r>
            <a:endParaRPr b="0" lang="en-IN" sz="1300" spc="-1" strike="noStrike">
              <a:solidFill>
                <a:srgbClr val="000000"/>
              </a:solidFill>
              <a:latin typeface="Arial"/>
            </a:endParaRPr>
          </a:p>
          <a:p>
            <a:pPr marL="457200" indent="-311040">
              <a:lnSpc>
                <a:spcPct val="100000"/>
              </a:lnSpc>
              <a:buClr>
                <a:srgbClr val="ffffff"/>
              </a:buClr>
              <a:buFont typeface="Noto Sans Symbols"/>
              <a:buChar char="▪"/>
            </a:pPr>
            <a:r>
              <a:rPr b="0" lang="en-US" sz="1300" spc="-1" strike="noStrike">
                <a:solidFill>
                  <a:schemeClr val="lt1"/>
                </a:solidFill>
                <a:latin typeface="Public Sans"/>
                <a:ea typeface="Public Sans"/>
              </a:rPr>
              <a:t>Wireframes and mockups of the app design</a:t>
            </a:r>
            <a:endParaRPr b="0" lang="en-IN" sz="1300" spc="-1" strike="noStrike">
              <a:solidFill>
                <a:srgbClr val="000000"/>
              </a:solidFill>
              <a:latin typeface="Arial"/>
            </a:endParaRPr>
          </a:p>
          <a:p>
            <a:pPr marL="457200" indent="-311040">
              <a:lnSpc>
                <a:spcPct val="100000"/>
              </a:lnSpc>
              <a:buClr>
                <a:srgbClr val="ffffff"/>
              </a:buClr>
              <a:buFont typeface="Noto Sans Symbols"/>
              <a:buChar char="▪"/>
            </a:pPr>
            <a:r>
              <a:rPr b="0" lang="en-US" sz="1300" spc="-1" strike="noStrike">
                <a:solidFill>
                  <a:schemeClr val="lt1"/>
                </a:solidFill>
                <a:latin typeface="Public Sans"/>
                <a:ea typeface="Public Sans"/>
              </a:rPr>
              <a:t>Codebase for the app with necessary documentation</a:t>
            </a:r>
            <a:endParaRPr b="0" lang="en-IN" sz="1300" spc="-1" strike="noStrike">
              <a:solidFill>
                <a:srgbClr val="000000"/>
              </a:solidFill>
              <a:latin typeface="Arial"/>
            </a:endParaRPr>
          </a:p>
          <a:p>
            <a:pPr marL="457200" indent="-311040">
              <a:lnSpc>
                <a:spcPct val="100000"/>
              </a:lnSpc>
              <a:buClr>
                <a:srgbClr val="ffffff"/>
              </a:buClr>
              <a:buFont typeface="Noto Sans Symbols"/>
              <a:buChar char="▪"/>
            </a:pPr>
            <a:r>
              <a:rPr b="0" lang="en-US" sz="1300" spc="-1" strike="noStrike">
                <a:solidFill>
                  <a:schemeClr val="lt1"/>
                </a:solidFill>
                <a:latin typeface="Public Sans"/>
                <a:ea typeface="Public Sans"/>
              </a:rPr>
              <a:t>User manual for the app</a:t>
            </a:r>
            <a:endParaRPr b="0" lang="en-IN" sz="1300" spc="-1" strike="noStrike">
              <a:solidFill>
                <a:srgbClr val="000000"/>
              </a:solidFill>
              <a:latin typeface="Arial"/>
            </a:endParaRPr>
          </a:p>
          <a:p>
            <a:pPr marL="457200" indent="-311040">
              <a:lnSpc>
                <a:spcPct val="100000"/>
              </a:lnSpc>
              <a:buClr>
                <a:srgbClr val="ffffff"/>
              </a:buClr>
              <a:buFont typeface="Noto Sans Symbols"/>
              <a:buChar char="▪"/>
            </a:pPr>
            <a:r>
              <a:rPr b="0" lang="en-US" sz="1300" spc="-1" strike="noStrike">
                <a:solidFill>
                  <a:schemeClr val="lt1"/>
                </a:solidFill>
                <a:latin typeface="Public Sans"/>
                <a:ea typeface="Public Sans"/>
              </a:rPr>
              <a:t>Test plan and test cases for the app</a:t>
            </a:r>
            <a:endParaRPr b="0" lang="en-IN" sz="1300" spc="-1" strike="noStrike">
              <a:solidFill>
                <a:srgbClr val="000000"/>
              </a:solidFill>
              <a:latin typeface="Arial"/>
            </a:endParaRPr>
          </a:p>
          <a:p>
            <a:pPr marL="457200" indent="-311040">
              <a:lnSpc>
                <a:spcPct val="100000"/>
              </a:lnSpc>
              <a:buClr>
                <a:srgbClr val="ffffff"/>
              </a:buClr>
              <a:buFont typeface="Noto Sans Symbols"/>
              <a:buChar char="▪"/>
            </a:pPr>
            <a:r>
              <a:rPr b="0" lang="en-US" sz="1300" spc="-1" strike="noStrike">
                <a:solidFill>
                  <a:schemeClr val="lt1"/>
                </a:solidFill>
                <a:latin typeface="Public Sans"/>
                <a:ea typeface="Public Sans"/>
              </a:rPr>
              <a:t>Deployment package for the app</a:t>
            </a:r>
            <a:endParaRPr b="0" lang="en-IN" sz="1300" spc="-1" strike="noStrike">
              <a:solidFill>
                <a:srgbClr val="000000"/>
              </a:solidFill>
              <a:latin typeface="Arial"/>
            </a:endParaRPr>
          </a:p>
          <a:p>
            <a:pPr marL="457200" indent="-311040">
              <a:lnSpc>
                <a:spcPct val="100000"/>
              </a:lnSpc>
              <a:buClr>
                <a:srgbClr val="ffffff"/>
              </a:buClr>
              <a:buFont typeface="Noto Sans Symbols"/>
              <a:buChar char="▪"/>
            </a:pPr>
            <a:r>
              <a:rPr b="0" lang="en-US" sz="1300" spc="-1" strike="noStrike">
                <a:solidFill>
                  <a:schemeClr val="lt1"/>
                </a:solidFill>
                <a:latin typeface="Public Sans"/>
                <a:ea typeface="Public Sans"/>
              </a:rPr>
              <a:t>The SRS document outlines the functional and non-functional requirements of the app, including its features, constraints, assumptions, and dependencies.</a:t>
            </a:r>
            <a:endParaRPr b="0" lang="en-IN" sz="1300" spc="-1" strike="noStrike">
              <a:solidFill>
                <a:srgbClr val="000000"/>
              </a:solidFill>
              <a:latin typeface="Arial"/>
            </a:endParaRPr>
          </a:p>
          <a:p>
            <a:pPr indent="0">
              <a:lnSpc>
                <a:spcPct val="100000"/>
              </a:lnSpc>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9" name="Google Shape;1868;g1f60fb8f081_0_67" descr=""/>
          <p:cNvPicPr/>
          <p:nvPr/>
        </p:nvPicPr>
        <p:blipFill>
          <a:blip r:embed="rId1"/>
          <a:stretch/>
        </p:blipFill>
        <p:spPr>
          <a:xfrm>
            <a:off x="0" y="0"/>
            <a:ext cx="9143640" cy="5143320"/>
          </a:xfrm>
          <a:prstGeom prst="rect">
            <a:avLst/>
          </a:prstGeom>
          <a:ln w="0">
            <a:noFill/>
          </a:ln>
        </p:spPr>
      </p:pic>
      <p:sp>
        <p:nvSpPr>
          <p:cNvPr id="180"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lnSpc>
                <a:spcPct val="100000"/>
              </a:lnSpc>
              <a:buNone/>
              <a:tabLst>
                <a:tab algn="l" pos="0"/>
              </a:tabLst>
            </a:pPr>
            <a:r>
              <a:rPr b="1" lang="en-US" sz="1700" spc="-1" strike="noStrike">
                <a:solidFill>
                  <a:schemeClr val="lt1"/>
                </a:solidFill>
                <a:latin typeface="Public Sans"/>
                <a:ea typeface="Public Sans"/>
              </a:rPr>
              <a:t>Risk Management :</a:t>
            </a:r>
            <a:endParaRPr b="0" lang="en-IN" sz="1700" spc="-1" strike="noStrike">
              <a:solidFill>
                <a:srgbClr val="000000"/>
              </a:solidFill>
              <a:latin typeface="Arial"/>
            </a:endParaRPr>
          </a:p>
        </p:txBody>
      </p:sp>
      <p:sp>
        <p:nvSpPr>
          <p:cNvPr id="181" name="PlaceHolder 2"/>
          <p:cNvSpPr>
            <a:spLocks noGrp="1"/>
          </p:cNvSpPr>
          <p:nvPr>
            <p:ph/>
          </p:nvPr>
        </p:nvSpPr>
        <p:spPr>
          <a:xfrm>
            <a:off x="144720" y="1295640"/>
            <a:ext cx="4548240" cy="3035880"/>
          </a:xfrm>
          <a:prstGeom prst="rect">
            <a:avLst/>
          </a:prstGeom>
          <a:noFill/>
          <a:ln w="0">
            <a:noFill/>
          </a:ln>
        </p:spPr>
        <p:txBody>
          <a:bodyPr anchor="t">
            <a:noAutofit/>
          </a:bodyPr>
          <a:p>
            <a:pPr indent="0" algn="just">
              <a:lnSpc>
                <a:spcPct val="100000"/>
              </a:lnSpc>
              <a:buNone/>
              <a:tabLst>
                <a:tab algn="l" pos="0"/>
              </a:tabLst>
            </a:pPr>
            <a:r>
              <a:rPr b="0" lang="en-US" sz="1300" spc="-1" strike="noStrike">
                <a:solidFill>
                  <a:schemeClr val="lt1"/>
                </a:solidFill>
                <a:latin typeface="Public Sans"/>
                <a:ea typeface="Public Sans"/>
              </a:rPr>
              <a:t>Risk management is an important aspect of any software development project, including the ToDo app. The following are some of the risks associated with the development of the ToDo app and the strategies to manage them:</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r>
              <a:rPr b="0" lang="en-US" sz="1300" spc="-1" strike="noStrike">
                <a:solidFill>
                  <a:schemeClr val="lt1"/>
                </a:solidFill>
                <a:latin typeface="Public Sans"/>
                <a:ea typeface="Public Sans"/>
              </a:rPr>
              <a:t>Technical Risks: </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r>
              <a:rPr b="0" lang="en-US" sz="1300" spc="-1" strike="noStrike">
                <a:solidFill>
                  <a:schemeClr val="lt1"/>
                </a:solidFill>
                <a:latin typeface="Public Sans"/>
                <a:ea typeface="Public Sans"/>
              </a:rPr>
              <a:t>Technical risks include software development issues such as compatibility issues, bugs, and security vulnerabilities. To mitigate these risks, the development team will use best practices such as code reviews, unit testing, and security testing. They will also use libraries and frameworks that are well tested and have a good track record of security.</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2" name="Google Shape;1875;g1f60fb8f081_0_82" descr=""/>
          <p:cNvPicPr/>
          <p:nvPr/>
        </p:nvPicPr>
        <p:blipFill>
          <a:blip r:embed="rId1"/>
          <a:stretch/>
        </p:blipFill>
        <p:spPr>
          <a:xfrm>
            <a:off x="0" y="0"/>
            <a:ext cx="9143640" cy="5143320"/>
          </a:xfrm>
          <a:prstGeom prst="rect">
            <a:avLst/>
          </a:prstGeom>
          <a:ln w="0">
            <a:noFill/>
          </a:ln>
        </p:spPr>
      </p:pic>
      <p:sp>
        <p:nvSpPr>
          <p:cNvPr id="183"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lnSpc>
                <a:spcPct val="100000"/>
              </a:lnSpc>
              <a:buNone/>
              <a:tabLst>
                <a:tab algn="l" pos="0"/>
              </a:tabLst>
            </a:pPr>
            <a:r>
              <a:rPr b="1" lang="en-US" sz="1700" spc="-1" strike="noStrike">
                <a:solidFill>
                  <a:schemeClr val="lt1"/>
                </a:solidFill>
                <a:latin typeface="Public Sans"/>
                <a:ea typeface="Public Sans"/>
              </a:rPr>
              <a:t>Risk Management :</a:t>
            </a:r>
            <a:endParaRPr b="0" lang="en-IN" sz="1700" spc="-1" strike="noStrike">
              <a:solidFill>
                <a:srgbClr val="000000"/>
              </a:solidFill>
              <a:latin typeface="Arial"/>
            </a:endParaRPr>
          </a:p>
        </p:txBody>
      </p:sp>
      <p:sp>
        <p:nvSpPr>
          <p:cNvPr id="184" name="PlaceHolder 2"/>
          <p:cNvSpPr>
            <a:spLocks noGrp="1"/>
          </p:cNvSpPr>
          <p:nvPr>
            <p:ph/>
          </p:nvPr>
        </p:nvSpPr>
        <p:spPr>
          <a:xfrm>
            <a:off x="144720" y="1295640"/>
            <a:ext cx="4548240" cy="3035880"/>
          </a:xfrm>
          <a:prstGeom prst="rect">
            <a:avLst/>
          </a:prstGeom>
          <a:noFill/>
          <a:ln w="0">
            <a:noFill/>
          </a:ln>
        </p:spPr>
        <p:txBody>
          <a:bodyPr anchor="t">
            <a:noAutofit/>
          </a:bodyPr>
          <a:p>
            <a:pPr indent="0" algn="just">
              <a:lnSpc>
                <a:spcPct val="100000"/>
              </a:lnSpc>
              <a:buNone/>
              <a:tabLst>
                <a:tab algn="l" pos="0"/>
              </a:tabLst>
            </a:pPr>
            <a:r>
              <a:rPr b="0" lang="en-US" sz="1300" spc="-1" strike="noStrike">
                <a:solidFill>
                  <a:schemeClr val="lt1"/>
                </a:solidFill>
                <a:latin typeface="Public Sans"/>
                <a:ea typeface="Public Sans"/>
              </a:rPr>
              <a:t>Schedule Risks: </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r>
              <a:rPr b="0" lang="en-US" sz="1300" spc="-1" strike="noStrike">
                <a:solidFill>
                  <a:schemeClr val="lt1"/>
                </a:solidFill>
                <a:latin typeface="Public Sans"/>
                <a:ea typeface="Public Sans"/>
              </a:rPr>
              <a:t>Schedule risks include delays in the development process that could affect the delivery of the project. To mitigate these risks, the development team will create a detailed project plan with timelines and milestones, and will closely monitor progress to ensure that the project is on track. They will also use agile development methodologies that allow for flexibility and adaptability to changes.</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5" name="Google Shape;1882;g1f60fb8f081_0_95" descr=""/>
          <p:cNvPicPr/>
          <p:nvPr/>
        </p:nvPicPr>
        <p:blipFill>
          <a:blip r:embed="rId1"/>
          <a:stretch/>
        </p:blipFill>
        <p:spPr>
          <a:xfrm>
            <a:off x="0" y="0"/>
            <a:ext cx="9143640" cy="5143320"/>
          </a:xfrm>
          <a:prstGeom prst="rect">
            <a:avLst/>
          </a:prstGeom>
          <a:ln w="0">
            <a:noFill/>
          </a:ln>
        </p:spPr>
      </p:pic>
      <p:sp>
        <p:nvSpPr>
          <p:cNvPr id="186"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lnSpc>
                <a:spcPct val="100000"/>
              </a:lnSpc>
              <a:buNone/>
              <a:tabLst>
                <a:tab algn="l" pos="0"/>
              </a:tabLst>
            </a:pPr>
            <a:r>
              <a:rPr b="1" lang="en-US" sz="1700" spc="-1" strike="noStrike">
                <a:solidFill>
                  <a:schemeClr val="lt1"/>
                </a:solidFill>
                <a:latin typeface="Public Sans"/>
                <a:ea typeface="Public Sans"/>
              </a:rPr>
              <a:t>Technical Process</a:t>
            </a:r>
            <a:endParaRPr b="0" lang="en-IN" sz="1700" spc="-1" strike="noStrike">
              <a:solidFill>
                <a:srgbClr val="000000"/>
              </a:solidFill>
              <a:latin typeface="Arial"/>
            </a:endParaRPr>
          </a:p>
        </p:txBody>
      </p:sp>
      <p:sp>
        <p:nvSpPr>
          <p:cNvPr id="187" name="PlaceHolder 2"/>
          <p:cNvSpPr>
            <a:spLocks noGrp="1"/>
          </p:cNvSpPr>
          <p:nvPr>
            <p:ph/>
          </p:nvPr>
        </p:nvSpPr>
        <p:spPr>
          <a:xfrm>
            <a:off x="144720" y="1295640"/>
            <a:ext cx="4548240" cy="3035880"/>
          </a:xfrm>
          <a:prstGeom prst="rect">
            <a:avLst/>
          </a:prstGeom>
          <a:noFill/>
          <a:ln w="0">
            <a:noFill/>
          </a:ln>
        </p:spPr>
        <p:txBody>
          <a:bodyPr anchor="t">
            <a:noAutofit/>
          </a:bodyPr>
          <a:p>
            <a:pPr indent="0" algn="just">
              <a:lnSpc>
                <a:spcPct val="100000"/>
              </a:lnSpc>
              <a:buNone/>
              <a:tabLst>
                <a:tab algn="l" pos="0"/>
              </a:tabLst>
            </a:pPr>
            <a:r>
              <a:rPr b="0" lang="en-US" sz="1300" spc="-1" strike="noStrike">
                <a:solidFill>
                  <a:schemeClr val="lt1"/>
                </a:solidFill>
                <a:latin typeface="Public Sans"/>
                <a:ea typeface="Public Sans"/>
              </a:rPr>
              <a:t>Design: The design process involves creating wireframes and mockups of the app's user interface. The design should be intuitive and user-friendly, with a focus on ease of use and accessibility.</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r>
              <a:rPr b="0" lang="en-US" sz="1300" spc="-1" strike="noStrike">
                <a:solidFill>
                  <a:schemeClr val="lt1"/>
                </a:solidFill>
                <a:latin typeface="Public Sans"/>
                <a:ea typeface="Public Sans"/>
              </a:rPr>
              <a:t>Front-end Development: This involves coding the user interface and implementing the design using React Native. The development team should ensure that the app is optimized for mobile devices and that it meets the requirements specified in the SRS document.</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r>
              <a:rPr b="0" lang="en-US" sz="1300" spc="-1" strike="noStrike">
                <a:solidFill>
                  <a:schemeClr val="lt1"/>
                </a:solidFill>
                <a:latin typeface="Public Sans"/>
                <a:ea typeface="Public Sans"/>
              </a:rPr>
              <a:t>Back-end Development: This involves creating the back-end infrastructure required to support the app's functionality. This includes database management, authentication, push notifications, and email/messaging integration.</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8" name="Google Shape;1889;g1f60fb8f081_0_104" descr=""/>
          <p:cNvPicPr/>
          <p:nvPr/>
        </p:nvPicPr>
        <p:blipFill>
          <a:blip r:embed="rId1"/>
          <a:stretch/>
        </p:blipFill>
        <p:spPr>
          <a:xfrm>
            <a:off x="0" y="0"/>
            <a:ext cx="9143640" cy="5143320"/>
          </a:xfrm>
          <a:prstGeom prst="rect">
            <a:avLst/>
          </a:prstGeom>
          <a:ln w="0">
            <a:noFill/>
          </a:ln>
        </p:spPr>
      </p:pic>
      <p:sp>
        <p:nvSpPr>
          <p:cNvPr id="189"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lnSpc>
                <a:spcPct val="100000"/>
              </a:lnSpc>
              <a:buNone/>
              <a:tabLst>
                <a:tab algn="l" pos="0"/>
              </a:tabLst>
            </a:pPr>
            <a:r>
              <a:rPr b="1" lang="en-US" sz="1700" spc="-1" strike="noStrike">
                <a:solidFill>
                  <a:schemeClr val="lt1"/>
                </a:solidFill>
                <a:latin typeface="Public Sans"/>
                <a:ea typeface="Public Sans"/>
              </a:rPr>
              <a:t>Technical Process</a:t>
            </a:r>
            <a:endParaRPr b="0" lang="en-IN" sz="1700" spc="-1" strike="noStrike">
              <a:solidFill>
                <a:srgbClr val="000000"/>
              </a:solidFill>
              <a:latin typeface="Arial"/>
            </a:endParaRPr>
          </a:p>
        </p:txBody>
      </p:sp>
      <p:sp>
        <p:nvSpPr>
          <p:cNvPr id="190" name="PlaceHolder 2"/>
          <p:cNvSpPr>
            <a:spLocks noGrp="1"/>
          </p:cNvSpPr>
          <p:nvPr>
            <p:ph/>
          </p:nvPr>
        </p:nvSpPr>
        <p:spPr>
          <a:xfrm>
            <a:off x="144720" y="1295640"/>
            <a:ext cx="4548240" cy="3035880"/>
          </a:xfrm>
          <a:prstGeom prst="rect">
            <a:avLst/>
          </a:prstGeom>
          <a:noFill/>
          <a:ln w="0">
            <a:noFill/>
          </a:ln>
        </p:spPr>
        <p:txBody>
          <a:bodyPr anchor="t">
            <a:noAutofit/>
          </a:bodyPr>
          <a:p>
            <a:pPr indent="0" algn="just">
              <a:lnSpc>
                <a:spcPct val="100000"/>
              </a:lnSpc>
              <a:buNone/>
              <a:tabLst>
                <a:tab algn="l" pos="0"/>
              </a:tabLst>
            </a:pPr>
            <a:r>
              <a:rPr b="0" lang="en-US" sz="1300" spc="-1" strike="noStrike">
                <a:solidFill>
                  <a:schemeClr val="lt1"/>
                </a:solidFill>
                <a:latin typeface="Public Sans"/>
                <a:ea typeface="Public Sans"/>
              </a:rPr>
              <a:t>Integration Testing: Integration testing involves testing the app's front-end and back-end to ensure that they work together seamlessly. The development team should test all the app's features and functionality to ensure that they work as intended.</a:t>
            </a: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a:p>
            <a:pPr indent="0">
              <a:lnSpc>
                <a:spcPct val="115000"/>
              </a:lnSpc>
              <a:buNone/>
              <a:tabLst>
                <a:tab algn="l" pos="0"/>
              </a:tabLst>
            </a:pPr>
            <a:r>
              <a:rPr b="0" lang="en-US" sz="1300" spc="-1" strike="noStrike">
                <a:solidFill>
                  <a:srgbClr val="f2f2f2"/>
                </a:solidFill>
                <a:latin typeface="Public Sans"/>
                <a:ea typeface="Public Sans"/>
              </a:rPr>
              <a:t>The To-Do Application should be built using modern web development technologies. The following technology stack is recommended:</a:t>
            </a:r>
            <a:endParaRPr b="0" lang="en-IN" sz="1300" spc="-1" strike="noStrike">
              <a:solidFill>
                <a:srgbClr val="000000"/>
              </a:solidFill>
              <a:latin typeface="Arial"/>
            </a:endParaRPr>
          </a:p>
          <a:p>
            <a:pPr marL="457200" indent="-311040">
              <a:lnSpc>
                <a:spcPct val="115000"/>
              </a:lnSpc>
              <a:spcBef>
                <a:spcPts val="2900"/>
              </a:spcBef>
              <a:buClr>
                <a:srgbClr val="f2f2f2"/>
              </a:buClr>
              <a:buFont typeface="Public Sans"/>
              <a:buChar char="●"/>
              <a:tabLst>
                <a:tab algn="l" pos="0"/>
              </a:tabLst>
            </a:pPr>
            <a:r>
              <a:rPr b="0" lang="en-US" sz="1300" spc="-1" strike="noStrike">
                <a:solidFill>
                  <a:srgbClr val="f2f2f2"/>
                </a:solidFill>
                <a:latin typeface="Public Sans"/>
                <a:ea typeface="Public Sans"/>
              </a:rPr>
              <a:t>Front-end: React.js</a:t>
            </a:r>
            <a:endParaRPr b="0" lang="en-IN" sz="1300" spc="-1" strike="noStrike">
              <a:solidFill>
                <a:srgbClr val="000000"/>
              </a:solidFill>
              <a:latin typeface="Arial"/>
            </a:endParaRPr>
          </a:p>
          <a:p>
            <a:pPr marL="457200" indent="-311040">
              <a:lnSpc>
                <a:spcPct val="115000"/>
              </a:lnSpc>
              <a:buClr>
                <a:srgbClr val="f2f2f2"/>
              </a:buClr>
              <a:buFont typeface="Public Sans"/>
              <a:buChar char="●"/>
              <a:tabLst>
                <a:tab algn="l" pos="0"/>
              </a:tabLst>
            </a:pPr>
            <a:r>
              <a:rPr b="0" lang="en-US" sz="1300" spc="-1" strike="noStrike">
                <a:solidFill>
                  <a:srgbClr val="f2f2f2"/>
                </a:solidFill>
                <a:latin typeface="Public Sans"/>
                <a:ea typeface="Public Sans"/>
              </a:rPr>
              <a:t>Back-end: Node.js with Express.js</a:t>
            </a:r>
            <a:endParaRPr b="0" lang="en-IN" sz="1300" spc="-1" strike="noStrike">
              <a:solidFill>
                <a:srgbClr val="000000"/>
              </a:solidFill>
              <a:latin typeface="Arial"/>
            </a:endParaRPr>
          </a:p>
          <a:p>
            <a:pPr marL="457200" indent="-311040">
              <a:lnSpc>
                <a:spcPct val="115000"/>
              </a:lnSpc>
              <a:buClr>
                <a:srgbClr val="f2f2f2"/>
              </a:buClr>
              <a:buFont typeface="Public Sans"/>
              <a:buChar char="●"/>
              <a:tabLst>
                <a:tab algn="l" pos="0"/>
              </a:tabLst>
            </a:pPr>
            <a:r>
              <a:rPr b="0" lang="en-US" sz="1300" spc="-1" strike="noStrike">
                <a:solidFill>
                  <a:srgbClr val="f2f2f2"/>
                </a:solidFill>
                <a:latin typeface="Public Sans"/>
                <a:ea typeface="Public Sans"/>
              </a:rPr>
              <a:t>Database: MongoDB</a:t>
            </a:r>
            <a:endParaRPr b="0" lang="en-IN" sz="1300" spc="-1" strike="noStrike">
              <a:solidFill>
                <a:srgbClr val="000000"/>
              </a:solidFill>
              <a:latin typeface="Arial"/>
            </a:endParaRPr>
          </a:p>
          <a:p>
            <a:pPr indent="0" algn="just">
              <a:lnSpc>
                <a:spcPct val="100000"/>
              </a:lnSpc>
              <a:spcBef>
                <a:spcPts val="2900"/>
              </a:spcBef>
              <a:buNone/>
              <a:tabLst>
                <a:tab algn="l" pos="0"/>
              </a:tabLst>
            </a:pPr>
            <a:endParaRPr b="0" lang="en-IN" sz="1300" spc="-1" strike="noStrike">
              <a:solidFill>
                <a:srgbClr val="000000"/>
              </a:solidFill>
              <a:latin typeface="Arial"/>
            </a:endParaRPr>
          </a:p>
          <a:p>
            <a:pPr indent="0" algn="just">
              <a:lnSpc>
                <a:spcPct val="100000"/>
              </a:lnSpc>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TotalTime>
  <Application>LibreOffice/7.4.1.2$Windows_X86_64 LibreOffice_project/3c58a8f3a960df8bc8fd77b461821e42c061c5f0</Application>
  <AppVersion>15.0000</AppVersion>
  <Words>781</Words>
  <Paragraphs>47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2020-08-13T11:21:46Z</dcterms:created>
  <dc:creator>Dr Manish Sharma</dc:creator>
  <dc:description/>
  <dc:language>en-IN</dc:language>
  <cp:lastModifiedBy/>
  <dcterms:modified xsi:type="dcterms:W3CDTF">2023-04-21T10:55:06Z</dcterms:modified>
  <cp:revision>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12</vt:i4>
  </property>
  <property fmtid="{D5CDD505-2E9C-101B-9397-08002B2CF9AE}" pid="3" name="PresentationFormat">
    <vt:lpwstr>On-screen Show (16:9)</vt:lpwstr>
  </property>
  <property fmtid="{D5CDD505-2E9C-101B-9397-08002B2CF9AE}" pid="4" name="Slides">
    <vt:i4>12</vt:i4>
  </property>
</Properties>
</file>